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52"/>
  </p:handoutMasterIdLst>
  <p:sldIdLst>
    <p:sldId id="258" r:id="rId2"/>
    <p:sldId id="259" r:id="rId3"/>
    <p:sldId id="328" r:id="rId4"/>
    <p:sldId id="276" r:id="rId5"/>
    <p:sldId id="290" r:id="rId6"/>
    <p:sldId id="271" r:id="rId7"/>
    <p:sldId id="270" r:id="rId8"/>
    <p:sldId id="273" r:id="rId9"/>
    <p:sldId id="329" r:id="rId10"/>
    <p:sldId id="330" r:id="rId11"/>
    <p:sldId id="331" r:id="rId12"/>
    <p:sldId id="274" r:id="rId13"/>
    <p:sldId id="332" r:id="rId14"/>
    <p:sldId id="333" r:id="rId15"/>
    <p:sldId id="334" r:id="rId16"/>
    <p:sldId id="335" r:id="rId17"/>
    <p:sldId id="277" r:id="rId18"/>
    <p:sldId id="281" r:id="rId19"/>
    <p:sldId id="282" r:id="rId20"/>
    <p:sldId id="336" r:id="rId21"/>
    <p:sldId id="338" r:id="rId22"/>
    <p:sldId id="283" r:id="rId23"/>
    <p:sldId id="284" r:id="rId24"/>
    <p:sldId id="285" r:id="rId25"/>
    <p:sldId id="286" r:id="rId26"/>
    <p:sldId id="339" r:id="rId27"/>
    <p:sldId id="340" r:id="rId28"/>
    <p:sldId id="341" r:id="rId29"/>
    <p:sldId id="359" r:id="rId30"/>
    <p:sldId id="342" r:id="rId31"/>
    <p:sldId id="345" r:id="rId32"/>
    <p:sldId id="346" r:id="rId33"/>
    <p:sldId id="347" r:id="rId34"/>
    <p:sldId id="289" r:id="rId35"/>
    <p:sldId id="291" r:id="rId36"/>
    <p:sldId id="293" r:id="rId37"/>
    <p:sldId id="360" r:id="rId38"/>
    <p:sldId id="294" r:id="rId39"/>
    <p:sldId id="349" r:id="rId40"/>
    <p:sldId id="361" r:id="rId41"/>
    <p:sldId id="350" r:id="rId42"/>
    <p:sldId id="357" r:id="rId43"/>
    <p:sldId id="358" r:id="rId44"/>
    <p:sldId id="324" r:id="rId45"/>
    <p:sldId id="348" r:id="rId46"/>
    <p:sldId id="351" r:id="rId47"/>
    <p:sldId id="352" r:id="rId48"/>
    <p:sldId id="353" r:id="rId49"/>
    <p:sldId id="354" r:id="rId50"/>
    <p:sldId id="355" r:id="rId51"/>
  </p:sldIdLst>
  <p:sldSz cx="9144000" cy="6858000" type="screen4x3"/>
  <p:notesSz cx="6789738" cy="99218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33CC"/>
    <a:srgbClr val="0066FF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20" autoAdjust="0"/>
    <p:restoredTop sz="90929"/>
  </p:normalViewPr>
  <p:slideViewPr>
    <p:cSldViewPr>
      <p:cViewPr varScale="1">
        <p:scale>
          <a:sx n="104" d="100"/>
          <a:sy n="104" d="100"/>
        </p:scale>
        <p:origin x="14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16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498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71045-29DC-40BA-B48B-D292627FE7D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4102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195888" y="6553200"/>
            <a:ext cx="3279775" cy="304800"/>
          </a:xfrm>
        </p:spPr>
        <p:txBody>
          <a:bodyPr/>
          <a:lstStyle>
            <a:lvl1pPr algn="r">
              <a:defRPr/>
            </a:lvl1pPr>
          </a:lstStyle>
          <a:p>
            <a:endParaRPr lang="en-US" altLang="zh-TW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85913980-479E-4D29-B2CE-D30287ADB5FD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990B9-7C63-4201-AA3F-8778A9160A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FFB72-BA2A-4EFB-AC1D-24006AC73D6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F216B-659D-4178-831D-55A655F01B5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5CAAE-0568-4443-89D9-8CCF5A2E1E1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2ED6D-6A8B-499E-AD74-76E9AE5797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CD9B0-B147-4DF8-A007-9E9A21C222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AB1AB-7C17-4720-BC8E-CABA5CBBC26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B1D72-68EB-4D04-9495-240CF757DAD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E8B69-F07C-472E-A74E-54FA8DF84E2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5D0CF-9441-4C9C-9B13-66CECAFFD41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3075" name="Rectangle 1027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" name="Rectangle 1028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AutoShape 1029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kumimoji="0" sz="1400" b="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kumimoji="0" sz="1400" b="0">
                <a:latin typeface="+mn-lt"/>
              </a:defRPr>
            </a:lvl1pPr>
          </a:lstStyle>
          <a:p>
            <a:endParaRPr lang="en-US" altLang="zh-TW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kumimoji="0" sz="2600">
                <a:solidFill>
                  <a:schemeClr val="bg1"/>
                </a:solidFill>
                <a:latin typeface="+mn-lt"/>
              </a:defRPr>
            </a:lvl1pPr>
          </a:lstStyle>
          <a:p>
            <a:fld id="{263D83AC-8C13-4C62-AC6F-687475EE4425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3083" name="Group 1035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3084" name="AutoShape 1036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AutoShape 1037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wmf"/><Relationship Id="rId9" Type="http://schemas.openxmlformats.org/officeDocument/2006/relationships/image" Target="../media/image5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9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Continuous-Time Fourier Transform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89400" cy="1822450"/>
          </a:xfrm>
          <a:noFill/>
          <a:ln/>
        </p:spPr>
        <p:txBody>
          <a:bodyPr/>
          <a:lstStyle/>
          <a:p>
            <a:r>
              <a:rPr lang="en-US" altLang="zh-TW" sz="4000">
                <a:ea typeface="標楷體" pitchFamily="65" charset="-120"/>
              </a:rPr>
              <a:t>Introduction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968" y="500042"/>
            <a:ext cx="8791749" cy="580750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 b="35270"/>
          <a:stretch>
            <a:fillRect/>
          </a:stretch>
        </p:blipFill>
        <p:spPr bwMode="auto">
          <a:xfrm>
            <a:off x="623642" y="571480"/>
            <a:ext cx="8234638" cy="385765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Example</a:t>
            </a:r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8501122" cy="470489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7572428" cy="64294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08812" cy="585972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ectangle 4"/>
          <p:cNvSpPr/>
          <p:nvPr/>
        </p:nvSpPr>
        <p:spPr>
          <a:xfrm rot="19964697">
            <a:off x="-4921" y="1698347"/>
            <a:ext cx="3897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Complete …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01000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929718" cy="485778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 b="49573"/>
          <a:stretch>
            <a:fillRect/>
          </a:stretch>
        </p:blipFill>
        <p:spPr bwMode="auto">
          <a:xfrm>
            <a:off x="428596" y="1071546"/>
            <a:ext cx="8358245" cy="308550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Continuous-Time Fourier Transform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89400" cy="1822450"/>
          </a:xfrm>
          <a:noFill/>
          <a:ln/>
        </p:spPr>
        <p:txBody>
          <a:bodyPr/>
          <a:lstStyle/>
          <a:p>
            <a:r>
              <a:rPr lang="en-US" altLang="zh-TW" sz="3600">
                <a:ea typeface="標楷體" pitchFamily="65" charset="-120"/>
              </a:rPr>
              <a:t>Properties of</a:t>
            </a:r>
          </a:p>
          <a:p>
            <a:r>
              <a:rPr lang="en-US" altLang="zh-TW" sz="3600">
                <a:ea typeface="標楷體" pitchFamily="65" charset="-120"/>
              </a:rPr>
              <a:t>Fourier Transform</a:t>
            </a:r>
            <a:endParaRPr lang="en-US" altLang="zh-TW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/>
              <a:t>Notation</a:t>
            </a:r>
          </a:p>
        </p:txBody>
      </p:sp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3352800" y="5105400"/>
          <a:ext cx="4038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3" imgW="1104840" imgH="228600" progId="Equation.3">
                  <p:embed/>
                </p:oleObj>
              </mc:Choice>
              <mc:Fallback>
                <p:oleObj name="Equation" r:id="rId3" imgW="11048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105400"/>
                        <a:ext cx="4038600" cy="8382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143000" y="2514600"/>
          <a:ext cx="33797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5" imgW="1041120" imgH="203040" progId="Equation.3">
                  <p:embed/>
                </p:oleObj>
              </mc:Choice>
              <mc:Fallback>
                <p:oleObj name="Equation" r:id="rId5" imgW="104112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3379788" cy="6604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1143000" y="3429000"/>
          <a:ext cx="36671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Equation" r:id="rId7" imgW="1130040" imgH="228600" progId="Equation.3">
                  <p:embed/>
                </p:oleObj>
              </mc:Choice>
              <mc:Fallback>
                <p:oleObj name="Equation" r:id="rId7" imgW="11300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429000"/>
                        <a:ext cx="3667125" cy="7445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1219200" y="5257800"/>
            <a:ext cx="1752600" cy="533400"/>
          </a:xfrm>
          <a:prstGeom prst="rightArrow">
            <a:avLst>
              <a:gd name="adj1" fmla="val 50000"/>
              <a:gd name="adj2" fmla="val 8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7200"/>
              <a:t>Linearity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066800" y="2514600"/>
          <a:ext cx="758507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Equation" r:id="rId3" imgW="2628720" imgH="228600" progId="Equation.3">
                  <p:embed/>
                </p:oleObj>
              </mc:Choice>
              <mc:Fallback>
                <p:oleObj name="Equation" r:id="rId3" imgW="26287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14600"/>
                        <a:ext cx="7585075" cy="66198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/>
              <a:t>The Topic</a:t>
            </a: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879600" y="2438400"/>
            <a:ext cx="4978400" cy="4143375"/>
            <a:chOff x="1184" y="1536"/>
            <a:chExt cx="3136" cy="2610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632" y="2160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b="0"/>
                <a:t>Fourier</a:t>
              </a:r>
            </a:p>
            <a:p>
              <a:pPr algn="ctr"/>
              <a:r>
                <a:rPr lang="en-US" altLang="zh-TW" b="0"/>
                <a:t>Series</a:t>
              </a:r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2976" y="2160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b="0"/>
                <a:t>Discrete</a:t>
              </a:r>
            </a:p>
            <a:p>
              <a:pPr algn="ctr"/>
              <a:r>
                <a:rPr lang="en-US" altLang="zh-TW" b="0"/>
                <a:t>Fourier</a:t>
              </a:r>
            </a:p>
            <a:p>
              <a:pPr algn="ctr"/>
              <a:r>
                <a:rPr lang="en-US" altLang="zh-TW" b="0"/>
                <a:t>Transform</a:t>
              </a:r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1632" y="3120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b="0"/>
                <a:t>Continuous</a:t>
              </a:r>
            </a:p>
            <a:p>
              <a:pPr algn="ctr"/>
              <a:r>
                <a:rPr lang="en-US" altLang="zh-TW" b="0"/>
                <a:t>Fourier</a:t>
              </a:r>
            </a:p>
            <a:p>
              <a:pPr algn="ctr"/>
              <a:r>
                <a:rPr lang="en-US" altLang="zh-TW" b="0"/>
                <a:t>Transform</a:t>
              </a:r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2976" y="3120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altLang="zh-TW" b="0"/>
                <a:t>Fourier</a:t>
              </a:r>
            </a:p>
            <a:p>
              <a:pPr algn="ctr"/>
              <a:r>
                <a:rPr lang="en-US" altLang="zh-TW" b="0"/>
                <a:t>Transform</a:t>
              </a:r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1920" y="1536"/>
              <a:ext cx="100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0"/>
                <a:t>Continuous</a:t>
              </a:r>
            </a:p>
            <a:p>
              <a:pPr algn="ctr"/>
              <a:r>
                <a:rPr lang="en-US" altLang="zh-TW" b="0"/>
                <a:t>Time</a:t>
              </a:r>
            </a:p>
          </p:txBody>
        </p:sp>
        <p:sp>
          <p:nvSpPr>
            <p:cNvPr id="7179" name="Text Box 11"/>
            <p:cNvSpPr txBox="1">
              <a:spLocks noChangeArrowheads="1"/>
            </p:cNvSpPr>
            <p:nvPr/>
          </p:nvSpPr>
          <p:spPr bwMode="auto">
            <a:xfrm>
              <a:off x="3373" y="1536"/>
              <a:ext cx="7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0"/>
                <a:t>Discrete</a:t>
              </a:r>
            </a:p>
            <a:p>
              <a:pPr algn="ctr"/>
              <a:r>
                <a:rPr lang="en-US" altLang="zh-TW" b="0"/>
                <a:t>Time</a:t>
              </a:r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 rot="-5400000">
              <a:off x="950" y="2442"/>
              <a:ext cx="7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/>
                <a:t>Periodic</a:t>
              </a:r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 rot="-5400000">
              <a:off x="900" y="3561"/>
              <a:ext cx="8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/>
                <a:t>Aperiodic</a:t>
              </a:r>
            </a:p>
          </p:txBody>
        </p:sp>
      </p:grp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514600" y="4876800"/>
            <a:ext cx="2286000" cy="175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938" y="500042"/>
            <a:ext cx="8646123" cy="585791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21" y="500042"/>
            <a:ext cx="8662321" cy="592935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6600"/>
              <a:t>Time Scaling</a:t>
            </a: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152650" y="2362200"/>
          <a:ext cx="4324350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Equation" r:id="rId3" imgW="1498320" imgH="431640" progId="Equation.3">
                  <p:embed/>
                </p:oleObj>
              </mc:Choice>
              <mc:Fallback>
                <p:oleObj name="Equation" r:id="rId3" imgW="14983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362200"/>
                        <a:ext cx="4324350" cy="125095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14414" y="4071942"/>
            <a:ext cx="4923143" cy="92333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5400" b="0" dirty="0" smtClean="0">
                <a:solidFill>
                  <a:srgbClr val="FFFF99"/>
                </a:solidFill>
                <a:latin typeface="Monotype Corsiva" pitchFamily="66" charset="0"/>
              </a:rPr>
              <a:t>Prove </a:t>
            </a:r>
            <a:r>
              <a:rPr lang="en-US" altLang="zh-TW" sz="5400" b="0" dirty="0">
                <a:solidFill>
                  <a:srgbClr val="FFFF99"/>
                </a:solidFill>
                <a:latin typeface="Monotype Corsiva" pitchFamily="66" charset="0"/>
              </a:rPr>
              <a:t>by yourselves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3042" y="5229200"/>
            <a:ext cx="449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  f(t) = e</a:t>
            </a:r>
            <a:r>
              <a:rPr lang="en-US" sz="4400" baseline="30000" dirty="0" smtClean="0"/>
              <a:t>-t </a:t>
            </a:r>
            <a:r>
              <a:rPr lang="en-US" sz="4400" dirty="0" smtClean="0"/>
              <a:t>u(t)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5949280"/>
            <a:ext cx="4494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If   f(t) = e</a:t>
            </a:r>
            <a:r>
              <a:rPr lang="en-US" sz="4400" baseline="30000" dirty="0" smtClean="0"/>
              <a:t>-at </a:t>
            </a:r>
            <a:r>
              <a:rPr lang="en-US" sz="4400" dirty="0" smtClean="0"/>
              <a:t>u(t)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/>
              <a:t>Time Reversal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838200" y="2362200"/>
          <a:ext cx="37020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4" name="Equation" r:id="rId3" imgW="1282680" imgH="228600" progId="Equation.3">
                  <p:embed/>
                </p:oleObj>
              </mc:Choice>
              <mc:Fallback>
                <p:oleObj name="Equation" r:id="rId3" imgW="1282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3702050" cy="661988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46125" y="3189288"/>
            <a:ext cx="62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0">
                <a:latin typeface="Monotype Corsiva" pitchFamily="66" charset="0"/>
              </a:rPr>
              <a:t>Pf)</a:t>
            </a:r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524000" y="3352800"/>
          <a:ext cx="36576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5" name="Equation" r:id="rId5" imgW="1676160" imgH="330120" progId="Equation.3">
                  <p:embed/>
                </p:oleObj>
              </mc:Choice>
              <mc:Fallback>
                <p:oleObj name="Equation" r:id="rId5" imgW="167616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352800"/>
                        <a:ext cx="365760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5257800" y="3352800"/>
          <a:ext cx="25765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Equation" r:id="rId7" imgW="1180800" imgH="330120" progId="Equation.3">
                  <p:embed/>
                </p:oleObj>
              </mc:Choice>
              <mc:Fallback>
                <p:oleObj name="Equation" r:id="rId7" imgW="1180800" imgH="33012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352800"/>
                        <a:ext cx="25765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2743200" y="4156075"/>
          <a:ext cx="2854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7" name="Equation" r:id="rId9" imgW="1307880" imgH="330120" progId="Equation.3">
                  <p:embed/>
                </p:oleObj>
              </mc:Choice>
              <mc:Fallback>
                <p:oleObj name="Equation" r:id="rId9" imgW="1307880" imgH="33012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56075"/>
                        <a:ext cx="28543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5680075" y="4114800"/>
          <a:ext cx="28543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8" name="Equation" r:id="rId11" imgW="1307880" imgH="330120" progId="Equation.3">
                  <p:embed/>
                </p:oleObj>
              </mc:Choice>
              <mc:Fallback>
                <p:oleObj name="Equation" r:id="rId11" imgW="130788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4114800"/>
                        <a:ext cx="28543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2743200" y="4953000"/>
          <a:ext cx="2520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9" name="Equation" r:id="rId13" imgW="1155600" imgH="330120" progId="Equation.3">
                  <p:embed/>
                </p:oleObj>
              </mc:Choice>
              <mc:Fallback>
                <p:oleObj name="Equation" r:id="rId13" imgW="1155600" imgH="33012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953000"/>
                        <a:ext cx="25209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7" name="Object 15"/>
          <p:cNvGraphicFramePr>
            <a:graphicFrameLocks noChangeAspect="1"/>
          </p:cNvGraphicFramePr>
          <p:nvPr/>
        </p:nvGraphicFramePr>
        <p:xfrm>
          <a:off x="5334000" y="4953000"/>
          <a:ext cx="22717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Equation" r:id="rId15" imgW="1041120" imgH="330120" progId="Equation.3">
                  <p:embed/>
                </p:oleObj>
              </mc:Choice>
              <mc:Fallback>
                <p:oleObj name="Equation" r:id="rId15" imgW="1041120" imgH="3301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53000"/>
                        <a:ext cx="22717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2771775" y="5756275"/>
          <a:ext cx="21050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1" name="Equation" r:id="rId17" imgW="965160" imgH="330120" progId="Equation.3">
                  <p:embed/>
                </p:oleObj>
              </mc:Choice>
              <mc:Fallback>
                <p:oleObj name="Equation" r:id="rId17" imgW="965160" imgH="3301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5756275"/>
                        <a:ext cx="21050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9" name="Object 17"/>
          <p:cNvGraphicFramePr>
            <a:graphicFrameLocks noChangeAspect="1"/>
          </p:cNvGraphicFramePr>
          <p:nvPr/>
        </p:nvGraphicFramePr>
        <p:xfrm>
          <a:off x="5029200" y="5894388"/>
          <a:ext cx="1412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2" name="Equation" r:id="rId19" imgW="647640" imgH="203040" progId="Equation.3">
                  <p:embed/>
                </p:oleObj>
              </mc:Choice>
              <mc:Fallback>
                <p:oleObj name="Equation" r:id="rId19" imgW="64764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894388"/>
                        <a:ext cx="14128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Time Shifting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985838" y="2344738"/>
          <a:ext cx="472916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Equation" r:id="rId3" imgW="1638000" imgH="241200" progId="Equation.3">
                  <p:embed/>
                </p:oleObj>
              </mc:Choice>
              <mc:Fallback>
                <p:oleObj name="Equation" r:id="rId3" imgW="16380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2344738"/>
                        <a:ext cx="4729162" cy="6985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46125" y="3189288"/>
            <a:ext cx="62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0">
                <a:latin typeface="Monotype Corsiva" pitchFamily="66" charset="0"/>
              </a:rPr>
              <a:t>Pf)</a:t>
            </a:r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1495425" y="3352800"/>
          <a:ext cx="42957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Equation" r:id="rId5" imgW="1968480" imgH="330120" progId="Equation.3">
                  <p:embed/>
                </p:oleObj>
              </mc:Choice>
              <mc:Fallback>
                <p:oleObj name="Equation" r:id="rId5" imgW="196848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3352800"/>
                        <a:ext cx="42957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5853113" y="3352800"/>
          <a:ext cx="2909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0" name="Equation" r:id="rId7" imgW="1333440" imgH="330120" progId="Equation.3">
                  <p:embed/>
                </p:oleObj>
              </mc:Choice>
              <mc:Fallback>
                <p:oleObj name="Equation" r:id="rId7" imgW="1333440" imgH="33012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3352800"/>
                        <a:ext cx="29098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3033713" y="4176713"/>
          <a:ext cx="38798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1" name="Equation" r:id="rId9" imgW="1777680" imgH="355320" progId="Equation.3">
                  <p:embed/>
                </p:oleObj>
              </mc:Choice>
              <mc:Fallback>
                <p:oleObj name="Equation" r:id="rId9" imgW="1777680" imgH="35532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4176713"/>
                        <a:ext cx="387985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3033713" y="4994275"/>
          <a:ext cx="30765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2" name="Equation" r:id="rId11" imgW="1409400" imgH="330120" progId="Equation.3">
                  <p:embed/>
                </p:oleObj>
              </mc:Choice>
              <mc:Fallback>
                <p:oleObj name="Equation" r:id="rId11" imgW="1409400" imgH="33012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4994275"/>
                        <a:ext cx="307657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3033713" y="5811838"/>
          <a:ext cx="29098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Equation" r:id="rId13" imgW="1333440" imgH="330120" progId="Equation.3">
                  <p:embed/>
                </p:oleObj>
              </mc:Choice>
              <mc:Fallback>
                <p:oleObj name="Equation" r:id="rId13" imgW="1333440" imgH="33012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811838"/>
                        <a:ext cx="29098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6067425" y="5902325"/>
          <a:ext cx="191293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15" imgW="876240" imgH="228600" progId="Equation.3">
                  <p:embed/>
                </p:oleObj>
              </mc:Choice>
              <mc:Fallback>
                <p:oleObj name="Equation" r:id="rId15" imgW="876240" imgH="2286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5902325"/>
                        <a:ext cx="191293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000"/>
              <a:t>Frequency Shifting (Modulation)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876300" y="2349500"/>
          <a:ext cx="494823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name="Equation" r:id="rId3" imgW="1714320" imgH="241200" progId="Equation.3">
                  <p:embed/>
                </p:oleObj>
              </mc:Choice>
              <mc:Fallback>
                <p:oleObj name="Equation" r:id="rId3" imgW="17143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2349500"/>
                        <a:ext cx="4948238" cy="698500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746125" y="3189288"/>
            <a:ext cx="62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0">
                <a:latin typeface="Monotype Corsiva" pitchFamily="66" charset="0"/>
              </a:rPr>
              <a:t>Pf)</a:t>
            </a:r>
          </a:p>
        </p:txBody>
      </p:sp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454150" y="3581400"/>
          <a:ext cx="43799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name="Equation" r:id="rId5" imgW="2006280" imgH="330120" progId="Equation.3">
                  <p:embed/>
                </p:oleObj>
              </mc:Choice>
              <mc:Fallback>
                <p:oleObj name="Equation" r:id="rId5" imgW="200628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581400"/>
                        <a:ext cx="43799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3" name="Object 13"/>
          <p:cNvGraphicFramePr>
            <a:graphicFrameLocks noChangeAspect="1"/>
          </p:cNvGraphicFramePr>
          <p:nvPr/>
        </p:nvGraphicFramePr>
        <p:xfrm>
          <a:off x="3122613" y="4537075"/>
          <a:ext cx="274478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name="Equation" r:id="rId7" imgW="1257120" imgH="330120" progId="Equation.3">
                  <p:embed/>
                </p:oleObj>
              </mc:Choice>
              <mc:Fallback>
                <p:oleObj name="Equation" r:id="rId7" imgW="1257120" imgH="33012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4537075"/>
                        <a:ext cx="274478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3124200" y="5595938"/>
          <a:ext cx="20510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name="Equation" r:id="rId9" imgW="939600" imgH="228600" progId="Equation.3">
                  <p:embed/>
                </p:oleObj>
              </mc:Choice>
              <mc:Fallback>
                <p:oleObj name="Equation" r:id="rId9" imgW="939600" imgH="228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95938"/>
                        <a:ext cx="205105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557" y="428604"/>
            <a:ext cx="9192557" cy="57864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5714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835" y="428603"/>
            <a:ext cx="7681817" cy="602706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14290"/>
            <a:ext cx="8850841" cy="600079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49573"/>
          <a:stretch>
            <a:fillRect/>
          </a:stretch>
        </p:blipFill>
        <p:spPr bwMode="auto">
          <a:xfrm>
            <a:off x="428596" y="1279598"/>
            <a:ext cx="8358245" cy="308550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362199"/>
            <a:ext cx="8001056" cy="422803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0" y="428604"/>
            <a:ext cx="8781965" cy="53578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74" y="642918"/>
            <a:ext cx="8922346" cy="54292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6550"/>
            <a:ext cx="8501122" cy="613335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809" y="500042"/>
            <a:ext cx="8706715" cy="57150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600"/>
              <a:t>Example:</a:t>
            </a:r>
          </a:p>
        </p:txBody>
      </p:sp>
      <p:grpSp>
        <p:nvGrpSpPr>
          <p:cNvPr id="39004" name="Group 92"/>
          <p:cNvGrpSpPr>
            <a:grpSpLocks/>
          </p:cNvGrpSpPr>
          <p:nvPr/>
        </p:nvGrpSpPr>
        <p:grpSpPr bwMode="auto">
          <a:xfrm>
            <a:off x="1066800" y="2362200"/>
            <a:ext cx="7729538" cy="1752600"/>
            <a:chOff x="672" y="1488"/>
            <a:chExt cx="4869" cy="110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672" y="1488"/>
              <a:ext cx="4848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440" y="1833"/>
              <a:ext cx="768" cy="384"/>
            </a:xfrm>
            <a:prstGeom prst="rect">
              <a:avLst/>
            </a:prstGeom>
            <a:noFill/>
            <a:ln w="28575" cap="rnd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816" y="221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flipV="1">
              <a:off x="1824" y="1593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2112" y="22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38922" name="Text Box 10"/>
            <p:cNvSpPr txBox="1">
              <a:spLocks noChangeArrowheads="1"/>
            </p:cNvSpPr>
            <p:nvPr/>
          </p:nvSpPr>
          <p:spPr bwMode="auto">
            <a:xfrm>
              <a:off x="1200" y="2217"/>
              <a:ext cx="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>
                  <a:sym typeface="Symbol" pitchFamily="18" charset="2"/>
                </a:rPr>
                <a:t></a:t>
              </a:r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1684" y="160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1</a:t>
              </a:r>
            </a:p>
          </p:txBody>
        </p:sp>
        <p:sp>
          <p:nvSpPr>
            <p:cNvPr id="38924" name="Text Box 12"/>
            <p:cNvSpPr txBox="1">
              <a:spLocks noChangeArrowheads="1"/>
            </p:cNvSpPr>
            <p:nvPr/>
          </p:nvSpPr>
          <p:spPr bwMode="auto">
            <a:xfrm>
              <a:off x="2903" y="2073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38925" name="Text Box 13"/>
            <p:cNvSpPr txBox="1">
              <a:spLocks noChangeArrowheads="1"/>
            </p:cNvSpPr>
            <p:nvPr/>
          </p:nvSpPr>
          <p:spPr bwMode="auto">
            <a:xfrm>
              <a:off x="1831" y="1497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w</a:t>
              </a:r>
              <a:r>
                <a:rPr lang="en-US" altLang="zh-TW" b="0" i="1" baseline="-25000"/>
                <a:t>d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1440" y="1833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2208" y="2217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912" y="2217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3168" y="221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 flipV="1">
              <a:off x="4176" y="1593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4464" y="22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38933" name="Text Box 21"/>
            <p:cNvSpPr txBox="1">
              <a:spLocks noChangeArrowheads="1"/>
            </p:cNvSpPr>
            <p:nvPr/>
          </p:nvSpPr>
          <p:spPr bwMode="auto">
            <a:xfrm>
              <a:off x="3552" y="2217"/>
              <a:ext cx="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>
                  <a:sym typeface="Symbol" pitchFamily="18" charset="2"/>
                </a:rPr>
                <a:t></a:t>
              </a:r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38935" name="Text Box 23"/>
            <p:cNvSpPr txBox="1">
              <a:spLocks noChangeArrowheads="1"/>
            </p:cNvSpPr>
            <p:nvPr/>
          </p:nvSpPr>
          <p:spPr bwMode="auto">
            <a:xfrm>
              <a:off x="5255" y="2073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38936" name="Text Box 24"/>
            <p:cNvSpPr txBox="1">
              <a:spLocks noChangeArrowheads="1"/>
            </p:cNvSpPr>
            <p:nvPr/>
          </p:nvSpPr>
          <p:spPr bwMode="auto">
            <a:xfrm>
              <a:off x="4183" y="1488"/>
              <a:ext cx="1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  <a:r>
                <a:rPr lang="en-US" altLang="zh-TW" b="0" i="1"/>
                <a:t>=w</a:t>
              </a:r>
              <a:r>
                <a:rPr lang="en-US" altLang="zh-TW" b="0" i="1" baseline="-25000"/>
                <a:t>d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)cos</a:t>
              </a:r>
              <a:r>
                <a:rPr lang="en-US" altLang="zh-TW" b="0">
                  <a:sym typeface="Symbol" pitchFamily="18" charset="2"/>
                </a:rPr>
                <a:t></a:t>
              </a:r>
              <a:r>
                <a:rPr lang="en-US" altLang="zh-TW" b="0" baseline="-25000">
                  <a:sym typeface="Symbol" pitchFamily="18" charset="2"/>
                </a:rPr>
                <a:t>0</a:t>
              </a:r>
              <a:r>
                <a:rPr lang="en-US" altLang="zh-TW" b="0" i="1">
                  <a:sym typeface="Symbol" pitchFamily="18" charset="2"/>
                </a:rPr>
                <a:t>t</a:t>
              </a:r>
              <a:endParaRPr lang="en-US" altLang="zh-TW" b="0" i="1"/>
            </a:p>
          </p:txBody>
        </p:sp>
        <p:grpSp>
          <p:nvGrpSpPr>
            <p:cNvPr id="39002" name="Group 90"/>
            <p:cNvGrpSpPr>
              <a:grpSpLocks/>
            </p:cNvGrpSpPr>
            <p:nvPr/>
          </p:nvGrpSpPr>
          <p:grpSpPr bwMode="auto">
            <a:xfrm>
              <a:off x="3264" y="1872"/>
              <a:ext cx="1824" cy="672"/>
              <a:chOff x="3312" y="2016"/>
              <a:chExt cx="1824" cy="672"/>
            </a:xfrm>
          </p:grpSpPr>
          <p:grpSp>
            <p:nvGrpSpPr>
              <p:cNvPr id="39001" name="Group 89"/>
              <p:cNvGrpSpPr>
                <a:grpSpLocks/>
              </p:cNvGrpSpPr>
              <p:nvPr/>
            </p:nvGrpSpPr>
            <p:grpSpPr bwMode="auto">
              <a:xfrm>
                <a:off x="3873" y="2016"/>
                <a:ext cx="702" cy="672"/>
                <a:chOff x="3873" y="2160"/>
                <a:chExt cx="702" cy="384"/>
              </a:xfrm>
            </p:grpSpPr>
            <p:sp>
              <p:nvSpPr>
                <p:cNvPr id="38951" name="Freeform 39"/>
                <p:cNvSpPr>
                  <a:spLocks/>
                </p:cNvSpPr>
                <p:nvPr/>
              </p:nvSpPr>
              <p:spPr bwMode="auto">
                <a:xfrm flipH="1">
                  <a:off x="3873" y="2160"/>
                  <a:ext cx="3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48"/>
                    </a:cxn>
                    <a:cxn ang="0">
                      <a:pos x="336" y="240"/>
                    </a:cxn>
                    <a:cxn ang="0">
                      <a:pos x="384" y="384"/>
                    </a:cxn>
                  </a:cxnLst>
                  <a:rect l="0" t="0" r="r" b="b"/>
                  <a:pathLst>
                    <a:path w="384" h="384">
                      <a:moveTo>
                        <a:pt x="0" y="0"/>
                      </a:moveTo>
                      <a:cubicBezTo>
                        <a:pt x="68" y="4"/>
                        <a:pt x="136" y="8"/>
                        <a:pt x="192" y="48"/>
                      </a:cubicBezTo>
                      <a:cubicBezTo>
                        <a:pt x="248" y="88"/>
                        <a:pt x="304" y="184"/>
                        <a:pt x="336" y="240"/>
                      </a:cubicBezTo>
                      <a:cubicBezTo>
                        <a:pt x="368" y="296"/>
                        <a:pt x="376" y="340"/>
                        <a:pt x="384" y="38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8955" name="Group 43"/>
                <p:cNvGrpSpPr>
                  <a:grpSpLocks/>
                </p:cNvGrpSpPr>
                <p:nvPr/>
              </p:nvGrpSpPr>
              <p:grpSpPr bwMode="auto">
                <a:xfrm>
                  <a:off x="3912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56" name="Freeform 44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57" name="Freeform 45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58" name="Group 46"/>
                <p:cNvGrpSpPr>
                  <a:grpSpLocks/>
                </p:cNvGrpSpPr>
                <p:nvPr/>
              </p:nvGrpSpPr>
              <p:grpSpPr bwMode="auto">
                <a:xfrm flipH="1">
                  <a:off x="3990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59" name="Freeform 47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60" name="Freeform 48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1" name="Group 49"/>
                <p:cNvGrpSpPr>
                  <a:grpSpLocks/>
                </p:cNvGrpSpPr>
                <p:nvPr/>
              </p:nvGrpSpPr>
              <p:grpSpPr bwMode="auto">
                <a:xfrm>
                  <a:off x="4068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62" name="Freeform 50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63" name="Freeform 51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4" name="Group 52"/>
                <p:cNvGrpSpPr>
                  <a:grpSpLocks/>
                </p:cNvGrpSpPr>
                <p:nvPr/>
              </p:nvGrpSpPr>
              <p:grpSpPr bwMode="auto">
                <a:xfrm flipH="1">
                  <a:off x="4146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65" name="Freeform 53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66" name="Freeform 54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68" name="Group 56"/>
                <p:cNvGrpSpPr>
                  <a:grpSpLocks/>
                </p:cNvGrpSpPr>
                <p:nvPr/>
              </p:nvGrpSpPr>
              <p:grpSpPr bwMode="auto">
                <a:xfrm>
                  <a:off x="4224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69" name="Freeform 57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70" name="Freeform 58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1" name="Group 59"/>
                <p:cNvGrpSpPr>
                  <a:grpSpLocks/>
                </p:cNvGrpSpPr>
                <p:nvPr/>
              </p:nvGrpSpPr>
              <p:grpSpPr bwMode="auto">
                <a:xfrm flipH="1">
                  <a:off x="4302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72" name="Freeform 60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73" name="Freeform 61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4" name="Group 62"/>
                <p:cNvGrpSpPr>
                  <a:grpSpLocks/>
                </p:cNvGrpSpPr>
                <p:nvPr/>
              </p:nvGrpSpPr>
              <p:grpSpPr bwMode="auto">
                <a:xfrm>
                  <a:off x="4380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75" name="Freeform 63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76" name="Freeform 64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8977" name="Group 65"/>
                <p:cNvGrpSpPr>
                  <a:grpSpLocks/>
                </p:cNvGrpSpPr>
                <p:nvPr/>
              </p:nvGrpSpPr>
              <p:grpSpPr bwMode="auto">
                <a:xfrm flipH="1">
                  <a:off x="4458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38978" name="Freeform 66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8979" name="Freeform 67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8982" name="Freeform 70"/>
                <p:cNvSpPr>
                  <a:spLocks/>
                </p:cNvSpPr>
                <p:nvPr/>
              </p:nvSpPr>
              <p:spPr bwMode="auto">
                <a:xfrm>
                  <a:off x="4536" y="2160"/>
                  <a:ext cx="3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48"/>
                    </a:cxn>
                    <a:cxn ang="0">
                      <a:pos x="336" y="240"/>
                    </a:cxn>
                    <a:cxn ang="0">
                      <a:pos x="384" y="384"/>
                    </a:cxn>
                  </a:cxnLst>
                  <a:rect l="0" t="0" r="r" b="b"/>
                  <a:pathLst>
                    <a:path w="384" h="384">
                      <a:moveTo>
                        <a:pt x="0" y="0"/>
                      </a:moveTo>
                      <a:cubicBezTo>
                        <a:pt x="68" y="4"/>
                        <a:pt x="136" y="8"/>
                        <a:pt x="192" y="48"/>
                      </a:cubicBezTo>
                      <a:cubicBezTo>
                        <a:pt x="248" y="88"/>
                        <a:pt x="304" y="184"/>
                        <a:pt x="336" y="240"/>
                      </a:cubicBezTo>
                      <a:cubicBezTo>
                        <a:pt x="368" y="296"/>
                        <a:pt x="376" y="340"/>
                        <a:pt x="384" y="38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8938" name="Line 26"/>
              <p:cNvSpPr>
                <a:spLocks noChangeShapeType="1"/>
              </p:cNvSpPr>
              <p:nvPr/>
            </p:nvSpPr>
            <p:spPr bwMode="auto">
              <a:xfrm>
                <a:off x="4560" y="2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8939" name="Line 27"/>
              <p:cNvSpPr>
                <a:spLocks noChangeShapeType="1"/>
              </p:cNvSpPr>
              <p:nvPr/>
            </p:nvSpPr>
            <p:spPr bwMode="auto">
              <a:xfrm flipV="1">
                <a:off x="3312" y="2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39007" name="Object 95"/>
          <p:cNvGraphicFramePr>
            <a:graphicFrameLocks noChangeAspect="1"/>
          </p:cNvGraphicFramePr>
          <p:nvPr/>
        </p:nvGraphicFramePr>
        <p:xfrm>
          <a:off x="1066800" y="4267200"/>
          <a:ext cx="58785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0" name="Equation" r:id="rId3" imgW="2793960" imgH="431640" progId="Equation.3">
                  <p:embed/>
                </p:oleObj>
              </mc:Choice>
              <mc:Fallback>
                <p:oleObj name="Equation" r:id="rId3" imgW="2793960" imgH="43164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587851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08" name="Object 96"/>
          <p:cNvGraphicFramePr>
            <a:graphicFrameLocks noChangeAspect="1"/>
          </p:cNvGraphicFramePr>
          <p:nvPr/>
        </p:nvGraphicFramePr>
        <p:xfrm>
          <a:off x="990600" y="5775325"/>
          <a:ext cx="3259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Equation" r:id="rId5" imgW="1549080" imgH="228600" progId="Equation.3">
                  <p:embed/>
                </p:oleObj>
              </mc:Choice>
              <mc:Fallback>
                <p:oleObj name="Equation" r:id="rId5" imgW="1549080" imgH="2286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75325"/>
                        <a:ext cx="32591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1" name="Object 99"/>
          <p:cNvGraphicFramePr>
            <a:graphicFrameLocks noChangeAspect="1"/>
          </p:cNvGraphicFramePr>
          <p:nvPr/>
        </p:nvGraphicFramePr>
        <p:xfrm>
          <a:off x="4259263" y="5181600"/>
          <a:ext cx="42751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2" name="Equation" r:id="rId7" imgW="2031840" imgH="609480" progId="Equation.3">
                  <p:embed/>
                </p:oleObj>
              </mc:Choice>
              <mc:Fallback>
                <p:oleObj name="Equation" r:id="rId7" imgW="2031840" imgH="60948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5181600"/>
                        <a:ext cx="427513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6600"/>
              <a:t>Example: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1066800" y="2362200"/>
            <a:ext cx="7729538" cy="1752600"/>
            <a:chOff x="672" y="1488"/>
            <a:chExt cx="4869" cy="1104"/>
          </a:xfrm>
        </p:grpSpPr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672" y="1488"/>
              <a:ext cx="4848" cy="1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440" y="1833"/>
              <a:ext cx="768" cy="384"/>
            </a:xfrm>
            <a:prstGeom prst="rect">
              <a:avLst/>
            </a:prstGeom>
            <a:noFill/>
            <a:ln w="28575" cap="rnd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816" y="221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V="1">
              <a:off x="1824" y="1593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0" name="Text Box 10"/>
            <p:cNvSpPr txBox="1">
              <a:spLocks noChangeArrowheads="1"/>
            </p:cNvSpPr>
            <p:nvPr/>
          </p:nvSpPr>
          <p:spPr bwMode="auto">
            <a:xfrm>
              <a:off x="2112" y="22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40971" name="Text Box 11"/>
            <p:cNvSpPr txBox="1">
              <a:spLocks noChangeArrowheads="1"/>
            </p:cNvSpPr>
            <p:nvPr/>
          </p:nvSpPr>
          <p:spPr bwMode="auto">
            <a:xfrm>
              <a:off x="1200" y="2217"/>
              <a:ext cx="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>
                  <a:sym typeface="Symbol" pitchFamily="18" charset="2"/>
                </a:rPr>
                <a:t></a:t>
              </a:r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40972" name="Text Box 12"/>
            <p:cNvSpPr txBox="1">
              <a:spLocks noChangeArrowheads="1"/>
            </p:cNvSpPr>
            <p:nvPr/>
          </p:nvSpPr>
          <p:spPr bwMode="auto">
            <a:xfrm>
              <a:off x="1684" y="160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1</a:t>
              </a:r>
            </a:p>
          </p:txBody>
        </p:sp>
        <p:sp>
          <p:nvSpPr>
            <p:cNvPr id="40973" name="Text Box 13"/>
            <p:cNvSpPr txBox="1">
              <a:spLocks noChangeArrowheads="1"/>
            </p:cNvSpPr>
            <p:nvPr/>
          </p:nvSpPr>
          <p:spPr bwMode="auto">
            <a:xfrm>
              <a:off x="2903" y="2073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40974" name="Text Box 14"/>
            <p:cNvSpPr txBox="1">
              <a:spLocks noChangeArrowheads="1"/>
            </p:cNvSpPr>
            <p:nvPr/>
          </p:nvSpPr>
          <p:spPr bwMode="auto">
            <a:xfrm>
              <a:off x="1831" y="1497"/>
              <a:ext cx="4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w</a:t>
              </a:r>
              <a:r>
                <a:rPr lang="en-US" altLang="zh-TW" b="0" i="1" baseline="-25000"/>
                <a:t>d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1440" y="1833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2208" y="2217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912" y="2217"/>
              <a:ext cx="52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3168" y="2217"/>
              <a:ext cx="20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79" name="Line 19"/>
            <p:cNvSpPr>
              <a:spLocks noChangeShapeType="1"/>
            </p:cNvSpPr>
            <p:nvPr/>
          </p:nvSpPr>
          <p:spPr bwMode="auto">
            <a:xfrm flipV="1">
              <a:off x="4176" y="1593"/>
              <a:ext cx="0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4464" y="2217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3552" y="2217"/>
              <a:ext cx="3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 i="1">
                  <a:sym typeface="Symbol" pitchFamily="18" charset="2"/>
                </a:rPr>
                <a:t></a:t>
              </a:r>
              <a:r>
                <a:rPr lang="en-US" altLang="zh-TW" sz="1800" b="0" i="1"/>
                <a:t>d</a:t>
              </a:r>
              <a:r>
                <a:rPr lang="en-US" altLang="zh-TW" sz="1800" b="0"/>
                <a:t>/2</a:t>
              </a:r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5255" y="2073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4183" y="1488"/>
              <a:ext cx="13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  <a:r>
                <a:rPr lang="en-US" altLang="zh-TW" b="0" i="1"/>
                <a:t>=w</a:t>
              </a:r>
              <a:r>
                <a:rPr lang="en-US" altLang="zh-TW" b="0" i="1" baseline="-25000"/>
                <a:t>d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)cos</a:t>
              </a:r>
              <a:r>
                <a:rPr lang="en-US" altLang="zh-TW" b="0">
                  <a:sym typeface="Symbol" pitchFamily="18" charset="2"/>
                </a:rPr>
                <a:t></a:t>
              </a:r>
              <a:r>
                <a:rPr lang="en-US" altLang="zh-TW" b="0" baseline="-25000">
                  <a:sym typeface="Symbol" pitchFamily="18" charset="2"/>
                </a:rPr>
                <a:t>0</a:t>
              </a:r>
              <a:r>
                <a:rPr lang="en-US" altLang="zh-TW" b="0" i="1">
                  <a:sym typeface="Symbol" pitchFamily="18" charset="2"/>
                </a:rPr>
                <a:t>t</a:t>
              </a:r>
              <a:endParaRPr lang="en-US" altLang="zh-TW" b="0" i="1"/>
            </a:p>
          </p:txBody>
        </p:sp>
        <p:grpSp>
          <p:nvGrpSpPr>
            <p:cNvPr id="40984" name="Group 24"/>
            <p:cNvGrpSpPr>
              <a:grpSpLocks/>
            </p:cNvGrpSpPr>
            <p:nvPr/>
          </p:nvGrpSpPr>
          <p:grpSpPr bwMode="auto">
            <a:xfrm>
              <a:off x="3264" y="1872"/>
              <a:ext cx="1824" cy="672"/>
              <a:chOff x="3312" y="2016"/>
              <a:chExt cx="1824" cy="672"/>
            </a:xfrm>
          </p:grpSpPr>
          <p:grpSp>
            <p:nvGrpSpPr>
              <p:cNvPr id="40985" name="Group 25"/>
              <p:cNvGrpSpPr>
                <a:grpSpLocks/>
              </p:cNvGrpSpPr>
              <p:nvPr/>
            </p:nvGrpSpPr>
            <p:grpSpPr bwMode="auto">
              <a:xfrm>
                <a:off x="3873" y="2016"/>
                <a:ext cx="702" cy="672"/>
                <a:chOff x="3873" y="2160"/>
                <a:chExt cx="702" cy="384"/>
              </a:xfrm>
            </p:grpSpPr>
            <p:sp>
              <p:nvSpPr>
                <p:cNvPr id="40986" name="Freeform 26"/>
                <p:cNvSpPr>
                  <a:spLocks/>
                </p:cNvSpPr>
                <p:nvPr/>
              </p:nvSpPr>
              <p:spPr bwMode="auto">
                <a:xfrm flipH="1">
                  <a:off x="3873" y="2160"/>
                  <a:ext cx="3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48"/>
                    </a:cxn>
                    <a:cxn ang="0">
                      <a:pos x="336" y="240"/>
                    </a:cxn>
                    <a:cxn ang="0">
                      <a:pos x="384" y="384"/>
                    </a:cxn>
                  </a:cxnLst>
                  <a:rect l="0" t="0" r="r" b="b"/>
                  <a:pathLst>
                    <a:path w="384" h="384">
                      <a:moveTo>
                        <a:pt x="0" y="0"/>
                      </a:moveTo>
                      <a:cubicBezTo>
                        <a:pt x="68" y="4"/>
                        <a:pt x="136" y="8"/>
                        <a:pt x="192" y="48"/>
                      </a:cubicBezTo>
                      <a:cubicBezTo>
                        <a:pt x="248" y="88"/>
                        <a:pt x="304" y="184"/>
                        <a:pt x="336" y="240"/>
                      </a:cubicBezTo>
                      <a:cubicBezTo>
                        <a:pt x="368" y="296"/>
                        <a:pt x="376" y="340"/>
                        <a:pt x="384" y="38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40987" name="Group 27"/>
                <p:cNvGrpSpPr>
                  <a:grpSpLocks/>
                </p:cNvGrpSpPr>
                <p:nvPr/>
              </p:nvGrpSpPr>
              <p:grpSpPr bwMode="auto">
                <a:xfrm>
                  <a:off x="3912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0988" name="Freeform 28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89" name="Freeform 29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0" name="Group 30"/>
                <p:cNvGrpSpPr>
                  <a:grpSpLocks/>
                </p:cNvGrpSpPr>
                <p:nvPr/>
              </p:nvGrpSpPr>
              <p:grpSpPr bwMode="auto">
                <a:xfrm flipH="1">
                  <a:off x="3990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0991" name="Freeform 31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92" name="Freeform 32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3" name="Group 33"/>
                <p:cNvGrpSpPr>
                  <a:grpSpLocks/>
                </p:cNvGrpSpPr>
                <p:nvPr/>
              </p:nvGrpSpPr>
              <p:grpSpPr bwMode="auto">
                <a:xfrm>
                  <a:off x="4068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0994" name="Freeform 34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95" name="Freeform 35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6" name="Group 36"/>
                <p:cNvGrpSpPr>
                  <a:grpSpLocks/>
                </p:cNvGrpSpPr>
                <p:nvPr/>
              </p:nvGrpSpPr>
              <p:grpSpPr bwMode="auto">
                <a:xfrm flipH="1">
                  <a:off x="4146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0997" name="Freeform 37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0998" name="Freeform 38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9" name="Group 39"/>
                <p:cNvGrpSpPr>
                  <a:grpSpLocks/>
                </p:cNvGrpSpPr>
                <p:nvPr/>
              </p:nvGrpSpPr>
              <p:grpSpPr bwMode="auto">
                <a:xfrm>
                  <a:off x="4224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1000" name="Freeform 40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001" name="Freeform 41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2" name="Group 42"/>
                <p:cNvGrpSpPr>
                  <a:grpSpLocks/>
                </p:cNvGrpSpPr>
                <p:nvPr/>
              </p:nvGrpSpPr>
              <p:grpSpPr bwMode="auto">
                <a:xfrm flipH="1">
                  <a:off x="4302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1003" name="Freeform 43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004" name="Freeform 44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5" name="Group 45"/>
                <p:cNvGrpSpPr>
                  <a:grpSpLocks/>
                </p:cNvGrpSpPr>
                <p:nvPr/>
              </p:nvGrpSpPr>
              <p:grpSpPr bwMode="auto">
                <a:xfrm>
                  <a:off x="4380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1006" name="Freeform 46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007" name="Freeform 47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08" name="Group 48"/>
                <p:cNvGrpSpPr>
                  <a:grpSpLocks/>
                </p:cNvGrpSpPr>
                <p:nvPr/>
              </p:nvGrpSpPr>
              <p:grpSpPr bwMode="auto">
                <a:xfrm flipH="1">
                  <a:off x="4458" y="2160"/>
                  <a:ext cx="78" cy="384"/>
                  <a:chOff x="1056" y="3120"/>
                  <a:chExt cx="768" cy="768"/>
                </a:xfrm>
              </p:grpSpPr>
              <p:sp>
                <p:nvSpPr>
                  <p:cNvPr id="41009" name="Freeform 49"/>
                  <p:cNvSpPr>
                    <a:spLocks/>
                  </p:cNvSpPr>
                  <p:nvPr/>
                </p:nvSpPr>
                <p:spPr bwMode="auto">
                  <a:xfrm>
                    <a:off x="1056" y="3120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1010" name="Freeform 50"/>
                  <p:cNvSpPr>
                    <a:spLocks/>
                  </p:cNvSpPr>
                  <p:nvPr/>
                </p:nvSpPr>
                <p:spPr bwMode="auto">
                  <a:xfrm flipH="1" flipV="1">
                    <a:off x="1440" y="3504"/>
                    <a:ext cx="384" cy="38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2" y="48"/>
                      </a:cxn>
                      <a:cxn ang="0">
                        <a:pos x="336" y="240"/>
                      </a:cxn>
                      <a:cxn ang="0">
                        <a:pos x="384" y="384"/>
                      </a:cxn>
                    </a:cxnLst>
                    <a:rect l="0" t="0" r="r" b="b"/>
                    <a:pathLst>
                      <a:path w="384" h="384">
                        <a:moveTo>
                          <a:pt x="0" y="0"/>
                        </a:moveTo>
                        <a:cubicBezTo>
                          <a:pt x="68" y="4"/>
                          <a:pt x="136" y="8"/>
                          <a:pt x="192" y="48"/>
                        </a:cubicBezTo>
                        <a:cubicBezTo>
                          <a:pt x="248" y="88"/>
                          <a:pt x="304" y="184"/>
                          <a:pt x="336" y="240"/>
                        </a:cubicBezTo>
                        <a:cubicBezTo>
                          <a:pt x="368" y="296"/>
                          <a:pt x="376" y="340"/>
                          <a:pt x="384" y="384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rgbClr val="FF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11" name="Freeform 51"/>
                <p:cNvSpPr>
                  <a:spLocks/>
                </p:cNvSpPr>
                <p:nvPr/>
              </p:nvSpPr>
              <p:spPr bwMode="auto">
                <a:xfrm>
                  <a:off x="4536" y="2160"/>
                  <a:ext cx="39" cy="1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2" y="48"/>
                    </a:cxn>
                    <a:cxn ang="0">
                      <a:pos x="336" y="240"/>
                    </a:cxn>
                    <a:cxn ang="0">
                      <a:pos x="384" y="384"/>
                    </a:cxn>
                  </a:cxnLst>
                  <a:rect l="0" t="0" r="r" b="b"/>
                  <a:pathLst>
                    <a:path w="384" h="384">
                      <a:moveTo>
                        <a:pt x="0" y="0"/>
                      </a:moveTo>
                      <a:cubicBezTo>
                        <a:pt x="68" y="4"/>
                        <a:pt x="136" y="8"/>
                        <a:pt x="192" y="48"/>
                      </a:cubicBezTo>
                      <a:cubicBezTo>
                        <a:pt x="248" y="88"/>
                        <a:pt x="304" y="184"/>
                        <a:pt x="336" y="240"/>
                      </a:cubicBezTo>
                      <a:cubicBezTo>
                        <a:pt x="368" y="296"/>
                        <a:pt x="376" y="340"/>
                        <a:pt x="384" y="384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41012" name="Line 52"/>
              <p:cNvSpPr>
                <a:spLocks noChangeShapeType="1"/>
              </p:cNvSpPr>
              <p:nvPr/>
            </p:nvSpPr>
            <p:spPr bwMode="auto">
              <a:xfrm>
                <a:off x="4560" y="2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1013" name="Line 53"/>
              <p:cNvSpPr>
                <a:spLocks noChangeShapeType="1"/>
              </p:cNvSpPr>
              <p:nvPr/>
            </p:nvSpPr>
            <p:spPr bwMode="auto">
              <a:xfrm flipV="1">
                <a:off x="3312" y="2352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aphicFrame>
        <p:nvGraphicFramePr>
          <p:cNvPr id="41014" name="Object 54"/>
          <p:cNvGraphicFramePr>
            <a:graphicFrameLocks noChangeAspect="1"/>
          </p:cNvGraphicFramePr>
          <p:nvPr/>
        </p:nvGraphicFramePr>
        <p:xfrm>
          <a:off x="1066800" y="4267200"/>
          <a:ext cx="587851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Equation" r:id="rId3" imgW="2793960" imgH="431640" progId="Equation.3">
                  <p:embed/>
                </p:oleObj>
              </mc:Choice>
              <mc:Fallback>
                <p:oleObj name="Equation" r:id="rId3" imgW="2793960" imgH="4316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587851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5" name="Object 55"/>
          <p:cNvGraphicFramePr>
            <a:graphicFrameLocks noChangeAspect="1"/>
          </p:cNvGraphicFramePr>
          <p:nvPr/>
        </p:nvGraphicFramePr>
        <p:xfrm>
          <a:off x="990600" y="5775325"/>
          <a:ext cx="3259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5" imgW="1549080" imgH="228600" progId="Equation.3">
                  <p:embed/>
                </p:oleObj>
              </mc:Choice>
              <mc:Fallback>
                <p:oleObj name="Equation" r:id="rId5" imgW="1549080" imgH="228600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775325"/>
                        <a:ext cx="3259138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6" name="Object 56"/>
          <p:cNvGraphicFramePr>
            <a:graphicFrameLocks noChangeAspect="1"/>
          </p:cNvGraphicFramePr>
          <p:nvPr/>
        </p:nvGraphicFramePr>
        <p:xfrm>
          <a:off x="4259263" y="5181600"/>
          <a:ext cx="42751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7" imgW="2031840" imgH="609480" progId="Equation.3">
                  <p:embed/>
                </p:oleObj>
              </mc:Choice>
              <mc:Fallback>
                <p:oleObj name="Equation" r:id="rId7" imgW="2031840" imgH="60948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9263" y="5181600"/>
                        <a:ext cx="4275137" cy="127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7" name="Picture 5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0" y="228600"/>
            <a:ext cx="4605338" cy="213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800"/>
              <a:t>Fourier Transform of </a:t>
            </a:r>
            <a:r>
              <a:rPr lang="en-US" altLang="zh-TW" sz="4800" i="1">
                <a:latin typeface="Times New Roman" pitchFamily="18" charset="0"/>
              </a:rPr>
              <a:t>f’</a:t>
            </a:r>
            <a:r>
              <a:rPr lang="en-US" altLang="zh-TW" sz="4800">
                <a:latin typeface="Times New Roman" pitchFamily="18" charset="0"/>
              </a:rPr>
              <a:t>(</a:t>
            </a:r>
            <a:r>
              <a:rPr lang="en-US" altLang="zh-TW" sz="4800" i="1">
                <a:latin typeface="Times New Roman" pitchFamily="18" charset="0"/>
              </a:rPr>
              <a:t>t</a:t>
            </a:r>
            <a:r>
              <a:rPr lang="en-US" altLang="zh-TW" sz="480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990600" y="2354263"/>
          <a:ext cx="63420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0" name="Equation" r:id="rId3" imgW="2197080" imgH="291960" progId="Equation.3">
                  <p:embed/>
                </p:oleObj>
              </mc:Choice>
              <mc:Fallback>
                <p:oleObj name="Equation" r:id="rId3" imgW="219708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54263"/>
                        <a:ext cx="6342063" cy="846137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46125" y="4332288"/>
            <a:ext cx="622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3200" b="0">
                <a:latin typeface="Monotype Corsiva" pitchFamily="66" charset="0"/>
              </a:rPr>
              <a:t>Pf)</a:t>
            </a:r>
          </a:p>
        </p:txBody>
      </p:sp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1635125" y="4495800"/>
          <a:ext cx="34353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1" name="Equation" r:id="rId5" imgW="1574640" imgH="330120" progId="Equation.3">
                  <p:embed/>
                </p:oleObj>
              </mc:Choice>
              <mc:Fallback>
                <p:oleObj name="Equation" r:id="rId5" imgW="1574640" imgH="33012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5125" y="4495800"/>
                        <a:ext cx="34353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914400" y="3581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3024" name="Object 16"/>
          <p:cNvGraphicFramePr>
            <a:graphicFrameLocks noChangeAspect="1"/>
          </p:cNvGraphicFramePr>
          <p:nvPr/>
        </p:nvGraphicFramePr>
        <p:xfrm>
          <a:off x="1752600" y="3429000"/>
          <a:ext cx="38115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2" name="Equation" r:id="rId7" imgW="1320480" imgH="228600" progId="Equation.3">
                  <p:embed/>
                </p:oleObj>
              </mc:Choice>
              <mc:Fallback>
                <p:oleObj name="Equation" r:id="rId7" imgW="132048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429000"/>
                        <a:ext cx="3811588" cy="66357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5" name="Object 17"/>
          <p:cNvGraphicFramePr>
            <a:graphicFrameLocks noChangeAspect="1"/>
          </p:cNvGraphicFramePr>
          <p:nvPr/>
        </p:nvGraphicFramePr>
        <p:xfrm>
          <a:off x="3000364" y="5500702"/>
          <a:ext cx="16065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Equation" r:id="rId9" imgW="736560" imgH="203040" progId="Equation.3">
                  <p:embed/>
                </p:oleObj>
              </mc:Choice>
              <mc:Fallback>
                <p:oleObj name="Equation" r:id="rId9" imgW="736560" imgH="2030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500702"/>
                        <a:ext cx="1606550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utoUpdateAnimBg="0"/>
      <p:bldP spid="430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/>
          <a:srcRect l="1647" t="17578" r="33016" b="26758"/>
          <a:stretch>
            <a:fillRect/>
          </a:stretch>
        </p:blipFill>
        <p:spPr bwMode="auto">
          <a:xfrm>
            <a:off x="214282" y="214290"/>
            <a:ext cx="864399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800"/>
              <a:t>Fourier Transform of </a:t>
            </a:r>
            <a:r>
              <a:rPr lang="en-US" altLang="zh-TW" sz="4800" i="1">
                <a:latin typeface="Times New Roman" pitchFamily="18" charset="0"/>
              </a:rPr>
              <a:t>f </a:t>
            </a:r>
            <a:r>
              <a:rPr lang="en-US" altLang="zh-TW" sz="4800" baseline="30000">
                <a:latin typeface="Times New Roman" pitchFamily="18" charset="0"/>
              </a:rPr>
              <a:t>(</a:t>
            </a:r>
            <a:r>
              <a:rPr lang="en-US" altLang="zh-TW" sz="4800" i="1" baseline="30000">
                <a:latin typeface="Times New Roman" pitchFamily="18" charset="0"/>
              </a:rPr>
              <a:t>n</a:t>
            </a:r>
            <a:r>
              <a:rPr lang="en-US" altLang="zh-TW" sz="4800" baseline="30000">
                <a:latin typeface="Times New Roman" pitchFamily="18" charset="0"/>
              </a:rPr>
              <a:t>)</a:t>
            </a:r>
            <a:r>
              <a:rPr lang="en-US" altLang="zh-TW" sz="4800">
                <a:latin typeface="Times New Roman" pitchFamily="18" charset="0"/>
              </a:rPr>
              <a:t>(</a:t>
            </a:r>
            <a:r>
              <a:rPr lang="en-US" altLang="zh-TW" sz="4800" i="1">
                <a:latin typeface="Times New Roman" pitchFamily="18" charset="0"/>
              </a:rPr>
              <a:t>t</a:t>
            </a:r>
            <a:r>
              <a:rPr lang="en-US" altLang="zh-TW" sz="480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990600" y="2354263"/>
          <a:ext cx="634206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5" name="Equation" r:id="rId3" imgW="2197080" imgH="291960" progId="Equation.3">
                  <p:embed/>
                </p:oleObj>
              </mc:Choice>
              <mc:Fallback>
                <p:oleObj name="Equation" r:id="rId3" imgW="2197080" imgH="2919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54263"/>
                        <a:ext cx="6342063" cy="846137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914400" y="3581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1703388" y="3429000"/>
          <a:ext cx="4545012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6" name="Equation" r:id="rId5" imgW="1574640" imgH="228600" progId="Equation.3">
                  <p:embed/>
                </p:oleObj>
              </mc:Choice>
              <mc:Fallback>
                <p:oleObj name="Equation" r:id="rId5" imgW="157464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3429000"/>
                        <a:ext cx="4545012" cy="663575"/>
                      </a:xfrm>
                      <a:prstGeom prst="rect">
                        <a:avLst/>
                      </a:prstGeom>
                      <a:solidFill>
                        <a:srgbClr val="66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4" name="Text Box 12"/>
          <p:cNvSpPr txBox="1">
            <a:spLocks noChangeArrowheads="1"/>
          </p:cNvSpPr>
          <p:nvPr/>
        </p:nvSpPr>
        <p:spPr bwMode="auto">
          <a:xfrm rot="-575009">
            <a:off x="2209800" y="4867275"/>
            <a:ext cx="5187950" cy="923925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r>
              <a:rPr lang="en-US" altLang="zh-TW" sz="5400" b="0">
                <a:solidFill>
                  <a:srgbClr val="FFFF99"/>
                </a:solidFill>
                <a:latin typeface="Monotype Corsiva" pitchFamily="66" charset="0"/>
              </a:rPr>
              <a:t>Proved by yourselves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953" y="177345"/>
            <a:ext cx="8901150" cy="621510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graphicFrame>
        <p:nvGraphicFramePr>
          <p:cNvPr id="117762" name="Object 2"/>
          <p:cNvGraphicFramePr>
            <a:graphicFrameLocks noChangeAspect="1"/>
          </p:cNvGraphicFramePr>
          <p:nvPr/>
        </p:nvGraphicFramePr>
        <p:xfrm>
          <a:off x="4676775" y="5935663"/>
          <a:ext cx="34464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9" name="Equation" r:id="rId4" imgW="1143000" imgH="393480" progId="Equation.3">
                  <p:embed/>
                </p:oleObj>
              </mc:Choice>
              <mc:Fallback>
                <p:oleObj name="Equation" r:id="rId4" imgW="11430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6775" y="5935663"/>
                        <a:ext cx="34464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307369" y="3717032"/>
            <a:ext cx="84465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EG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/>
              <a:t>Fourier Transform Pair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1306513" y="5373688"/>
          <a:ext cx="3798887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Equation" r:id="rId3" imgW="1434960" imgH="330120" progId="Equation.3">
                  <p:embed/>
                </p:oleObj>
              </mc:Choice>
              <mc:Fallback>
                <p:oleObj name="Equation" r:id="rId3" imgW="1434960" imgH="330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5373688"/>
                        <a:ext cx="3798887" cy="8747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1303338" y="3148013"/>
          <a:ext cx="4335462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5" imgW="1638000" imgH="393480" progId="Equation.3">
                  <p:embed/>
                </p:oleObj>
              </mc:Choice>
              <mc:Fallback>
                <p:oleObj name="Equation" r:id="rId5" imgW="16380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3148013"/>
                        <a:ext cx="4335462" cy="10429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19800" y="330517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0"/>
              <a:t>Synthesis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096000" y="5373688"/>
            <a:ext cx="1963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0"/>
              <a:t>Analysis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825500" y="4789488"/>
            <a:ext cx="2921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FF0000"/>
                </a:solidFill>
              </a:rPr>
              <a:t>Fourier Transform: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838200" y="2387600"/>
            <a:ext cx="4056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FF0000"/>
                </a:solidFill>
              </a:rPr>
              <a:t>Inverse Fourier Transform: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9976" t="33841" r="23566" b="29535"/>
          <a:stretch/>
        </p:blipFill>
        <p:spPr bwMode="auto">
          <a:xfrm>
            <a:off x="1187624" y="1772816"/>
            <a:ext cx="6584970" cy="351955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21195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040" y="285728"/>
            <a:ext cx="8364487" cy="628654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5" name="Right Arrow 4"/>
          <p:cNvSpPr/>
          <p:nvPr/>
        </p:nvSpPr>
        <p:spPr bwMode="auto">
          <a:xfrm>
            <a:off x="208040" y="3789040"/>
            <a:ext cx="84465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ar-EG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80" y="357166"/>
            <a:ext cx="8201562" cy="600079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728" y="571480"/>
            <a:ext cx="7691924" cy="573246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Continuous-Time Fourier Transform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495800" y="2927350"/>
            <a:ext cx="4470400" cy="1822450"/>
          </a:xfrm>
          <a:noFill/>
          <a:ln/>
        </p:spPr>
        <p:txBody>
          <a:bodyPr/>
          <a:lstStyle/>
          <a:p>
            <a:r>
              <a:rPr lang="en-US" altLang="zh-TW" sz="3600">
                <a:ea typeface="標楷體" pitchFamily="65" charset="-120"/>
              </a:rPr>
              <a:t>Parseval</a:t>
            </a:r>
            <a:r>
              <a:rPr lang="en-US" altLang="zh-TW" sz="3600">
                <a:latin typeface="Times New Roman"/>
                <a:ea typeface="標楷體" pitchFamily="65" charset="-120"/>
              </a:rPr>
              <a:t>’</a:t>
            </a:r>
            <a:r>
              <a:rPr lang="en-US" altLang="zh-TW" sz="3600">
                <a:ea typeface="標楷體" pitchFamily="65" charset="-120"/>
              </a:rPr>
              <a:t>s Theorem</a:t>
            </a:r>
            <a:endParaRPr lang="en-US" altLang="zh-TW" sz="2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495265" cy="55721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2028"/>
            <a:ext cx="8286808" cy="628557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153" y="428604"/>
            <a:ext cx="8319563" cy="578647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4" y="500042"/>
            <a:ext cx="8789336" cy="571503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726" y="428605"/>
            <a:ext cx="8156488" cy="559980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Existence of the Fourier Transform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124200" y="4876800"/>
          <a:ext cx="34290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3" imgW="977760" imgH="330120" progId="Equation.3">
                  <p:embed/>
                </p:oleObj>
              </mc:Choice>
              <mc:Fallback>
                <p:oleObj name="Equation" r:id="rId3" imgW="977760" imgH="3301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876800"/>
                        <a:ext cx="3429000" cy="11588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14400" y="2492375"/>
            <a:ext cx="4489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0"/>
              <a:t>Sufficient Condition: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524000" y="3505200"/>
            <a:ext cx="665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4000" b="0" i="1">
                <a:solidFill>
                  <a:srgbClr val="0033CC"/>
                </a:solidFill>
              </a:rPr>
              <a:t>f</a:t>
            </a:r>
            <a:r>
              <a:rPr lang="en-US" altLang="zh-TW" sz="4000" b="0">
                <a:solidFill>
                  <a:srgbClr val="0033CC"/>
                </a:solidFill>
              </a:rPr>
              <a:t>(</a:t>
            </a:r>
            <a:r>
              <a:rPr lang="en-US" altLang="zh-TW" sz="4000" b="0" i="1">
                <a:solidFill>
                  <a:srgbClr val="0033CC"/>
                </a:solidFill>
              </a:rPr>
              <a:t>t</a:t>
            </a:r>
            <a:r>
              <a:rPr lang="en-US" altLang="zh-TW" sz="4000" b="0">
                <a:solidFill>
                  <a:srgbClr val="0033CC"/>
                </a:solidFill>
              </a:rPr>
              <a:t>) is absolutely integrable, i.e.,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utoUpdateAnimBg="0"/>
      <p:bldP spid="3994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785794"/>
            <a:ext cx="8335505" cy="50006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4" name="Object 0"/>
          <p:cNvGraphicFramePr>
            <a:graphicFrameLocks noChangeAspect="1"/>
          </p:cNvGraphicFramePr>
          <p:nvPr/>
        </p:nvGraphicFramePr>
        <p:xfrm>
          <a:off x="990600" y="2514600"/>
          <a:ext cx="37988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Equation" r:id="rId3" imgW="1434960" imgH="330120" progId="Equation.3">
                  <p:embed/>
                </p:oleObj>
              </mc:Choice>
              <mc:Fallback>
                <p:oleObj name="Equation" r:id="rId3" imgW="1434960" imgH="33012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14600"/>
                        <a:ext cx="37988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1" name="Rectangle 2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4800"/>
              <a:t>Continuous Spectra</a:t>
            </a:r>
          </a:p>
        </p:txBody>
      </p:sp>
      <p:graphicFrame>
        <p:nvGraphicFramePr>
          <p:cNvPr id="82945" name="Object 1"/>
          <p:cNvGraphicFramePr>
            <a:graphicFrameLocks noChangeAspect="1"/>
          </p:cNvGraphicFramePr>
          <p:nvPr/>
        </p:nvGraphicFramePr>
        <p:xfrm>
          <a:off x="914400" y="4038600"/>
          <a:ext cx="44037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6" name="Equation" r:id="rId5" imgW="1663560" imgH="215640" progId="Equation.3">
                  <p:embed/>
                </p:oleObj>
              </mc:Choice>
              <mc:Fallback>
                <p:oleObj name="Equation" r:id="rId5" imgW="1663560" imgH="2156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038600"/>
                        <a:ext cx="44037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1787525" y="4800600"/>
          <a:ext cx="404495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Equation" r:id="rId7" imgW="952200" imgH="228600" progId="Equation.3">
                  <p:embed/>
                </p:oleObj>
              </mc:Choice>
              <mc:Fallback>
                <p:oleObj name="Equation" r:id="rId7" imgW="9522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4800600"/>
                        <a:ext cx="4044950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96" name="Group 40"/>
          <p:cNvGrpSpPr>
            <a:grpSpLocks/>
          </p:cNvGrpSpPr>
          <p:nvPr/>
        </p:nvGrpSpPr>
        <p:grpSpPr bwMode="auto">
          <a:xfrm>
            <a:off x="5694363" y="3352800"/>
            <a:ext cx="2992437" cy="2133600"/>
            <a:chOff x="3587" y="2112"/>
            <a:chExt cx="1885" cy="1344"/>
          </a:xfrm>
        </p:grpSpPr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>
              <a:off x="3840" y="3072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flipV="1">
              <a:off x="4128" y="2112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flipV="1">
              <a:off x="4128" y="2448"/>
              <a:ext cx="1008" cy="6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9" name="Line 33"/>
            <p:cNvSpPr>
              <a:spLocks noChangeShapeType="1"/>
            </p:cNvSpPr>
            <p:nvPr/>
          </p:nvSpPr>
          <p:spPr bwMode="auto">
            <a:xfrm>
              <a:off x="5136" y="2448"/>
              <a:ext cx="0" cy="62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 flipH="1">
              <a:off x="4128" y="2448"/>
              <a:ext cx="100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91" name="Text Box 35"/>
            <p:cNvSpPr txBox="1">
              <a:spLocks noChangeArrowheads="1"/>
            </p:cNvSpPr>
            <p:nvPr/>
          </p:nvSpPr>
          <p:spPr bwMode="auto">
            <a:xfrm>
              <a:off x="4800" y="3168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 i="1" baseline="-25000"/>
                <a:t>R</a:t>
              </a:r>
              <a:r>
                <a:rPr lang="en-US" altLang="zh-TW" b="0"/>
                <a:t>(</a:t>
              </a:r>
              <a:r>
                <a:rPr lang="en-US" altLang="zh-TW" b="0" i="1"/>
                <a:t>j</a:t>
              </a:r>
              <a:r>
                <a:rPr lang="en-US" altLang="zh-TW" b="0">
                  <a:sym typeface="Symbol" pitchFamily="18" charset="2"/>
                </a:rPr>
                <a:t>)</a:t>
              </a:r>
              <a:endParaRPr lang="en-US" altLang="zh-TW" b="0"/>
            </a:p>
          </p:txBody>
        </p:sp>
        <p:sp>
          <p:nvSpPr>
            <p:cNvPr id="19492" name="Text Box 36"/>
            <p:cNvSpPr txBox="1">
              <a:spLocks noChangeArrowheads="1"/>
            </p:cNvSpPr>
            <p:nvPr/>
          </p:nvSpPr>
          <p:spPr bwMode="auto">
            <a:xfrm>
              <a:off x="3587" y="2256"/>
              <a:ext cx="5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 i="1" baseline="-25000"/>
                <a:t>I</a:t>
              </a:r>
              <a:r>
                <a:rPr lang="en-US" altLang="zh-TW" b="0"/>
                <a:t>(</a:t>
              </a:r>
              <a:r>
                <a:rPr lang="en-US" altLang="zh-TW" b="0" i="1"/>
                <a:t>j</a:t>
              </a:r>
              <a:r>
                <a:rPr lang="en-US" altLang="zh-TW" b="0">
                  <a:sym typeface="Symbol" pitchFamily="18" charset="2"/>
                </a:rPr>
                <a:t>)</a:t>
              </a:r>
              <a:endParaRPr lang="en-US" altLang="zh-TW" b="0"/>
            </a:p>
          </p:txBody>
        </p:sp>
        <p:sp>
          <p:nvSpPr>
            <p:cNvPr id="19493" name="Text Box 37"/>
            <p:cNvSpPr txBox="1">
              <a:spLocks noChangeArrowheads="1"/>
            </p:cNvSpPr>
            <p:nvPr/>
          </p:nvSpPr>
          <p:spPr bwMode="auto">
            <a:xfrm rot="-1855081">
              <a:off x="4154" y="2564"/>
              <a:ext cx="6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/>
                <a:t>|</a:t>
              </a:r>
              <a:r>
                <a:rPr lang="en-US" altLang="zh-TW" b="0" i="1"/>
                <a:t>F</a:t>
              </a:r>
              <a:r>
                <a:rPr lang="en-US" altLang="zh-TW" b="0"/>
                <a:t>(</a:t>
              </a:r>
              <a:r>
                <a:rPr lang="en-US" altLang="zh-TW" b="0" i="1"/>
                <a:t>j</a:t>
              </a:r>
              <a:r>
                <a:rPr lang="en-US" altLang="zh-TW" b="0">
                  <a:sym typeface="Symbol" pitchFamily="18" charset="2"/>
                </a:rPr>
                <a:t>)|</a:t>
              </a:r>
              <a:endParaRPr lang="en-US" altLang="zh-TW" b="0"/>
            </a:p>
          </p:txBody>
        </p:sp>
        <p:sp>
          <p:nvSpPr>
            <p:cNvPr id="19494" name="Arc 38"/>
            <p:cNvSpPr>
              <a:spLocks/>
            </p:cNvSpPr>
            <p:nvPr/>
          </p:nvSpPr>
          <p:spPr bwMode="auto">
            <a:xfrm flipH="1">
              <a:off x="4112" y="2890"/>
              <a:ext cx="321" cy="176"/>
            </a:xfrm>
            <a:custGeom>
              <a:avLst/>
              <a:gdLst>
                <a:gd name="G0" fmla="+- 21600 0 0"/>
                <a:gd name="G1" fmla="+- 10988 0 0"/>
                <a:gd name="G2" fmla="+- 21600 0 0"/>
                <a:gd name="T0" fmla="*/ 35 w 21600"/>
                <a:gd name="T1" fmla="*/ 12209 h 12209"/>
                <a:gd name="T2" fmla="*/ 3004 w 21600"/>
                <a:gd name="T3" fmla="*/ 0 h 12209"/>
                <a:gd name="T4" fmla="*/ 21600 w 21600"/>
                <a:gd name="T5" fmla="*/ 10988 h 1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2209" fill="none" extrusionOk="0">
                  <a:moveTo>
                    <a:pt x="34" y="12209"/>
                  </a:moveTo>
                  <a:cubicBezTo>
                    <a:pt x="11" y="11802"/>
                    <a:pt x="0" y="11395"/>
                    <a:pt x="0" y="10988"/>
                  </a:cubicBezTo>
                  <a:cubicBezTo>
                    <a:pt x="-1" y="7122"/>
                    <a:pt x="1037" y="3327"/>
                    <a:pt x="3003" y="-1"/>
                  </a:cubicBezTo>
                </a:path>
                <a:path w="21600" h="12209" stroke="0" extrusionOk="0">
                  <a:moveTo>
                    <a:pt x="34" y="12209"/>
                  </a:moveTo>
                  <a:cubicBezTo>
                    <a:pt x="11" y="11802"/>
                    <a:pt x="0" y="11395"/>
                    <a:pt x="0" y="10988"/>
                  </a:cubicBezTo>
                  <a:cubicBezTo>
                    <a:pt x="-1" y="7122"/>
                    <a:pt x="1037" y="3327"/>
                    <a:pt x="3003" y="-1"/>
                  </a:cubicBezTo>
                  <a:lnTo>
                    <a:pt x="21600" y="1098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5" name="Text Box 39"/>
            <p:cNvSpPr txBox="1">
              <a:spLocks noChangeArrowheads="1"/>
            </p:cNvSpPr>
            <p:nvPr/>
          </p:nvSpPr>
          <p:spPr bwMode="auto">
            <a:xfrm>
              <a:off x="4416" y="2784"/>
              <a:ext cx="4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>
                  <a:sym typeface="Symbol" pitchFamily="18" charset="2"/>
                </a:rPr>
                <a:t>()</a:t>
              </a:r>
              <a:endParaRPr lang="en-US" altLang="zh-TW" b="0"/>
            </a:p>
          </p:txBody>
        </p:sp>
      </p:grpSp>
      <p:sp>
        <p:nvSpPr>
          <p:cNvPr id="19497" name="AutoShape 41"/>
          <p:cNvSpPr>
            <a:spLocks/>
          </p:cNvSpPr>
          <p:nvPr/>
        </p:nvSpPr>
        <p:spPr bwMode="auto">
          <a:xfrm rot="5400000">
            <a:off x="3429000" y="4876800"/>
            <a:ext cx="228600" cy="2057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altLang="zh-TW" sz="2800" b="0">
              <a:solidFill>
                <a:srgbClr val="FF0000"/>
              </a:solidFill>
            </a:endParaRPr>
          </a:p>
          <a:p>
            <a:pPr algn="ctr"/>
            <a:endParaRPr lang="en-US" altLang="zh-TW" sz="2800" b="0">
              <a:solidFill>
                <a:srgbClr val="FF0000"/>
              </a:solidFill>
            </a:endParaRPr>
          </a:p>
          <a:p>
            <a:pPr algn="ctr"/>
            <a:r>
              <a:rPr lang="en-US" altLang="zh-TW" sz="2800" b="0">
                <a:solidFill>
                  <a:srgbClr val="FF0000"/>
                </a:solidFill>
              </a:rPr>
              <a:t>Magnitude</a:t>
            </a:r>
          </a:p>
        </p:txBody>
      </p:sp>
      <p:sp>
        <p:nvSpPr>
          <p:cNvPr id="19498" name="AutoShape 42"/>
          <p:cNvSpPr>
            <a:spLocks/>
          </p:cNvSpPr>
          <p:nvPr/>
        </p:nvSpPr>
        <p:spPr bwMode="auto">
          <a:xfrm rot="5400000">
            <a:off x="5219700" y="5219700"/>
            <a:ext cx="228600" cy="609600"/>
          </a:xfrm>
          <a:prstGeom prst="rightBrace">
            <a:avLst>
              <a:gd name="adj1" fmla="val 22222"/>
              <a:gd name="adj2" fmla="val 50000"/>
            </a:avLst>
          </a:prstGeom>
          <a:noFill/>
          <a:ln w="38100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en-US" altLang="zh-TW" sz="2800" b="0">
              <a:solidFill>
                <a:srgbClr val="FF0000"/>
              </a:solidFill>
            </a:endParaRPr>
          </a:p>
          <a:p>
            <a:pPr algn="ctr"/>
            <a:endParaRPr lang="en-US" altLang="zh-TW" sz="2800" b="0">
              <a:solidFill>
                <a:srgbClr val="FF0000"/>
              </a:solidFill>
            </a:endParaRPr>
          </a:p>
          <a:p>
            <a:pPr algn="ctr"/>
            <a:r>
              <a:rPr lang="en-US" altLang="zh-TW" sz="2800" b="0">
                <a:solidFill>
                  <a:srgbClr val="FF0000"/>
                </a:solidFill>
              </a:rPr>
              <a:t>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7" grpId="0" animBg="1" autoUpdateAnimBg="0"/>
      <p:bldP spid="194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400"/>
              <a:t>Example</a:t>
            </a:r>
          </a:p>
        </p:txBody>
      </p:sp>
      <p:grpSp>
        <p:nvGrpSpPr>
          <p:cNvPr id="18437" name="Group 5"/>
          <p:cNvGrpSpPr>
            <a:grpSpLocks/>
          </p:cNvGrpSpPr>
          <p:nvPr/>
        </p:nvGrpSpPr>
        <p:grpSpPr bwMode="auto">
          <a:xfrm>
            <a:off x="1447800" y="2362200"/>
            <a:ext cx="6019800" cy="1524000"/>
            <a:chOff x="912" y="1488"/>
            <a:chExt cx="3792" cy="960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12" y="1488"/>
              <a:ext cx="3792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/>
              <a:endParaRPr lang="en-US" b="0"/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2352" y="1824"/>
              <a:ext cx="768" cy="384"/>
            </a:xfrm>
            <a:prstGeom prst="rect">
              <a:avLst/>
            </a:prstGeom>
            <a:noFill/>
            <a:ln w="9525" cap="rnd">
              <a:solidFill>
                <a:srgbClr val="FF330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1104" y="2208"/>
              <a:ext cx="3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V="1">
              <a:off x="2736" y="158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3024" y="2169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1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2208" y="2169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-1</a:t>
              </a:r>
            </a:p>
          </p:txBody>
        </p:sp>
        <p:sp>
          <p:nvSpPr>
            <p:cNvPr id="18444" name="Text Box 12"/>
            <p:cNvSpPr txBox="1">
              <a:spLocks noChangeArrowheads="1"/>
            </p:cNvSpPr>
            <p:nvPr/>
          </p:nvSpPr>
          <p:spPr bwMode="auto">
            <a:xfrm>
              <a:off x="2596" y="1641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800" b="0"/>
                <a:t>1</a:t>
              </a:r>
            </a:p>
          </p:txBody>
        </p:sp>
        <p:sp>
          <p:nvSpPr>
            <p:cNvPr id="18445" name="Text Box 13"/>
            <p:cNvSpPr txBox="1">
              <a:spLocks noChangeArrowheads="1"/>
            </p:cNvSpPr>
            <p:nvPr/>
          </p:nvSpPr>
          <p:spPr bwMode="auto">
            <a:xfrm>
              <a:off x="4464" y="2064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t</a:t>
              </a:r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2770" y="1488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b="0" i="1"/>
                <a:t>f</a:t>
              </a:r>
              <a:r>
                <a:rPr lang="en-US" altLang="zh-TW" b="0"/>
                <a:t>(</a:t>
              </a:r>
              <a:r>
                <a:rPr lang="en-US" altLang="zh-TW" b="0" i="1"/>
                <a:t>t</a:t>
              </a:r>
              <a:r>
                <a:rPr lang="en-US" altLang="zh-TW" b="0"/>
                <a:t>)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2352" y="1824"/>
              <a:ext cx="76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>
              <a:off x="3120" y="2208"/>
              <a:ext cx="100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1344" y="2208"/>
              <a:ext cx="100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83968" name="Object 0"/>
          <p:cNvGraphicFramePr>
            <a:graphicFrameLocks noChangeAspect="1"/>
          </p:cNvGraphicFramePr>
          <p:nvPr/>
        </p:nvGraphicFramePr>
        <p:xfrm>
          <a:off x="762000" y="4191000"/>
          <a:ext cx="379888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Equation" r:id="rId3" imgW="1434960" imgH="330120" progId="Equation.3">
                  <p:embed/>
                </p:oleObj>
              </mc:Choice>
              <mc:Fallback>
                <p:oleObj name="Equation" r:id="rId3" imgW="1434960" imgH="330120" progId="Equation.3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91000"/>
                        <a:ext cx="379888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4572000" y="4230688"/>
          <a:ext cx="18161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4" name="Equation" r:id="rId5" imgW="685800" imgH="330120" progId="Equation.3">
                  <p:embed/>
                </p:oleObj>
              </mc:Choice>
              <mc:Fallback>
                <p:oleObj name="Equation" r:id="rId5" imgW="685800" imgH="33012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30688"/>
                        <a:ext cx="18161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6442075" y="3989388"/>
          <a:ext cx="2320925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5" name="Equation" r:id="rId7" imgW="876240" imgH="507960" progId="Equation.3">
                  <p:embed/>
                </p:oleObj>
              </mc:Choice>
              <mc:Fallback>
                <p:oleObj name="Equation" r:id="rId7" imgW="87624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075" y="3989388"/>
                        <a:ext cx="2320925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905000" y="5334000"/>
          <a:ext cx="2590800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Equation" r:id="rId9" imgW="977760" imgH="393480" progId="Equation.3">
                  <p:embed/>
                </p:oleObj>
              </mc:Choice>
              <mc:Fallback>
                <p:oleObj name="Equation" r:id="rId9" imgW="977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334000"/>
                        <a:ext cx="2590800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572000" y="5334000"/>
          <a:ext cx="1547813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7" name="Equation" r:id="rId11" imgW="583920" imgH="393480" progId="Equation.3">
                  <p:embed/>
                </p:oleObj>
              </mc:Choice>
              <mc:Fallback>
                <p:oleObj name="Equation" r:id="rId11" imgW="5839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334000"/>
                        <a:ext cx="1547813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5400"/>
              <a:t>Example</a:t>
            </a:r>
          </a:p>
        </p:txBody>
      </p:sp>
      <p:grpSp>
        <p:nvGrpSpPr>
          <p:cNvPr id="21527" name="Group 23"/>
          <p:cNvGrpSpPr>
            <a:grpSpLocks/>
          </p:cNvGrpSpPr>
          <p:nvPr/>
        </p:nvGrpSpPr>
        <p:grpSpPr bwMode="auto">
          <a:xfrm>
            <a:off x="762000" y="2362200"/>
            <a:ext cx="8001000" cy="4011613"/>
            <a:chOff x="480" y="1488"/>
            <a:chExt cx="5040" cy="2527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912" y="1488"/>
              <a:ext cx="3792" cy="960"/>
              <a:chOff x="912" y="1488"/>
              <a:chExt cx="3792" cy="960"/>
            </a:xfrm>
          </p:grpSpPr>
          <p:sp>
            <p:nvSpPr>
              <p:cNvPr id="21510" name="Rectangle 6"/>
              <p:cNvSpPr>
                <a:spLocks noChangeArrowheads="1"/>
              </p:cNvSpPr>
              <p:nvPr/>
            </p:nvSpPr>
            <p:spPr bwMode="auto">
              <a:xfrm>
                <a:off x="912" y="1488"/>
                <a:ext cx="3792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b="0"/>
              </a:p>
            </p:txBody>
          </p:sp>
          <p:sp>
            <p:nvSpPr>
              <p:cNvPr id="21511" name="Rectangle 7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768" cy="384"/>
              </a:xfrm>
              <a:prstGeom prst="rect">
                <a:avLst/>
              </a:prstGeom>
              <a:noFill/>
              <a:ln w="9525" cap="rnd">
                <a:solidFill>
                  <a:srgbClr val="FF330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2" name="Line 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33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3" name="Line 9"/>
              <p:cNvSpPr>
                <a:spLocks noChangeShapeType="1"/>
              </p:cNvSpPr>
              <p:nvPr/>
            </p:nvSpPr>
            <p:spPr bwMode="auto">
              <a:xfrm flipV="1">
                <a:off x="2736" y="158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14" name="Text Box 10"/>
              <p:cNvSpPr txBox="1">
                <a:spLocks noChangeArrowheads="1"/>
              </p:cNvSpPr>
              <p:nvPr/>
            </p:nvSpPr>
            <p:spPr bwMode="auto">
              <a:xfrm>
                <a:off x="3024" y="2169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1800" b="0"/>
                  <a:t>1</a:t>
                </a:r>
              </a:p>
            </p:txBody>
          </p: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auto">
              <a:xfrm>
                <a:off x="2208" y="2169"/>
                <a:ext cx="2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1800" b="0"/>
                  <a:t>-1</a:t>
                </a:r>
              </a:p>
            </p:txBody>
          </p:sp>
          <p:sp>
            <p:nvSpPr>
              <p:cNvPr id="21516" name="Text Box 12"/>
              <p:cNvSpPr txBox="1">
                <a:spLocks noChangeArrowheads="1"/>
              </p:cNvSpPr>
              <p:nvPr/>
            </p:nvSpPr>
            <p:spPr bwMode="auto">
              <a:xfrm>
                <a:off x="2596" y="1641"/>
                <a:ext cx="18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sz="1800" b="0"/>
                  <a:t>1</a:t>
                </a:r>
              </a:p>
            </p:txBody>
          </p:sp>
          <p:sp>
            <p:nvSpPr>
              <p:cNvPr id="21517" name="Text Box 13"/>
              <p:cNvSpPr txBox="1">
                <a:spLocks noChangeArrowheads="1"/>
              </p:cNvSpPr>
              <p:nvPr/>
            </p:nvSpPr>
            <p:spPr bwMode="auto">
              <a:xfrm>
                <a:off x="4464" y="2064"/>
                <a:ext cx="16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b="0" i="1"/>
                  <a:t>t</a:t>
                </a:r>
              </a:p>
            </p:txBody>
          </p:sp>
          <p:sp>
            <p:nvSpPr>
              <p:cNvPr id="21518" name="Text Box 14"/>
              <p:cNvSpPr txBox="1">
                <a:spLocks noChangeArrowheads="1"/>
              </p:cNvSpPr>
              <p:nvPr/>
            </p:nvSpPr>
            <p:spPr bwMode="auto">
              <a:xfrm>
                <a:off x="2770" y="1488"/>
                <a:ext cx="3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TW" b="0" i="1"/>
                  <a:t>f</a:t>
                </a:r>
                <a:r>
                  <a:rPr lang="en-US" altLang="zh-TW" b="0"/>
                  <a:t>(</a:t>
                </a:r>
                <a:r>
                  <a:rPr lang="en-US" altLang="zh-TW" b="0" i="1"/>
                  <a:t>t</a:t>
                </a:r>
                <a:r>
                  <a:rPr lang="en-US" altLang="zh-TW" b="0"/>
                  <a:t>)</a:t>
                </a:r>
              </a:p>
            </p:txBody>
          </p:sp>
          <p:sp>
            <p:nvSpPr>
              <p:cNvPr id="21519" name="Line 15"/>
              <p:cNvSpPr>
                <a:spLocks noChangeShapeType="1"/>
              </p:cNvSpPr>
              <p:nvPr/>
            </p:nvSpPr>
            <p:spPr bwMode="auto">
              <a:xfrm>
                <a:off x="2352" y="1824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20" name="Line 16"/>
              <p:cNvSpPr>
                <a:spLocks noChangeShapeType="1"/>
              </p:cNvSpPr>
              <p:nvPr/>
            </p:nvSpPr>
            <p:spPr bwMode="auto">
              <a:xfrm>
                <a:off x="3120" y="220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521" name="Line 17"/>
              <p:cNvSpPr>
                <a:spLocks noChangeShapeType="1"/>
              </p:cNvSpPr>
              <p:nvPr/>
            </p:nvSpPr>
            <p:spPr bwMode="auto">
              <a:xfrm>
                <a:off x="1344" y="2208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graphicFrame>
          <p:nvGraphicFramePr>
            <p:cNvPr id="21522" name="Object 18"/>
            <p:cNvGraphicFramePr>
              <a:graphicFrameLocks noChangeAspect="1"/>
            </p:cNvGraphicFramePr>
            <p:nvPr/>
          </p:nvGraphicFramePr>
          <p:xfrm>
            <a:off x="480" y="2640"/>
            <a:ext cx="2393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7" name="Equation" r:id="rId3" imgW="1434960" imgH="330120" progId="Equation.3">
                    <p:embed/>
                  </p:oleObj>
                </mc:Choice>
                <mc:Fallback>
                  <p:oleObj name="Equation" r:id="rId3" imgW="1434960" imgH="33012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640"/>
                          <a:ext cx="2393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3" name="Object 19"/>
            <p:cNvGraphicFramePr>
              <a:graphicFrameLocks noChangeAspect="1"/>
            </p:cNvGraphicFramePr>
            <p:nvPr/>
          </p:nvGraphicFramePr>
          <p:xfrm>
            <a:off x="2880" y="2665"/>
            <a:ext cx="1144" cy="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8" name="Equation" r:id="rId5" imgW="685800" imgH="330120" progId="Equation.3">
                    <p:embed/>
                  </p:oleObj>
                </mc:Choice>
                <mc:Fallback>
                  <p:oleObj name="Equation" r:id="rId5" imgW="685800" imgH="33012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665"/>
                          <a:ext cx="1144" cy="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4" name="Object 20"/>
            <p:cNvGraphicFramePr>
              <a:graphicFrameLocks noChangeAspect="1"/>
            </p:cNvGraphicFramePr>
            <p:nvPr/>
          </p:nvGraphicFramePr>
          <p:xfrm>
            <a:off x="4058" y="2513"/>
            <a:ext cx="1462" cy="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9" name="Equation" r:id="rId7" imgW="876240" imgH="507960" progId="Equation.3">
                    <p:embed/>
                  </p:oleObj>
                </mc:Choice>
                <mc:Fallback>
                  <p:oleObj name="Equation" r:id="rId7" imgW="876240" imgH="507960" progId="Equation.3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8" y="2513"/>
                          <a:ext cx="1462" cy="8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5" name="Object 21"/>
            <p:cNvGraphicFramePr>
              <a:graphicFrameLocks noChangeAspect="1"/>
            </p:cNvGraphicFramePr>
            <p:nvPr/>
          </p:nvGraphicFramePr>
          <p:xfrm>
            <a:off x="1200" y="3360"/>
            <a:ext cx="1632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0" name="Equation" r:id="rId9" imgW="977760" imgH="393480" progId="Equation.3">
                    <p:embed/>
                  </p:oleObj>
                </mc:Choice>
                <mc:Fallback>
                  <p:oleObj name="Equation" r:id="rId9" imgW="977760" imgH="393480" progId="Equation.3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360"/>
                          <a:ext cx="1632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26" name="Object 22"/>
            <p:cNvGraphicFramePr>
              <a:graphicFrameLocks noChangeAspect="1"/>
            </p:cNvGraphicFramePr>
            <p:nvPr/>
          </p:nvGraphicFramePr>
          <p:xfrm>
            <a:off x="2880" y="3360"/>
            <a:ext cx="975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1" name="Equation" r:id="rId11" imgW="583920" imgH="393480" progId="Equation.3">
                    <p:embed/>
                  </p:oleObj>
                </mc:Choice>
                <mc:Fallback>
                  <p:oleObj name="Equation" r:id="rId11" imgW="583920" imgH="393480" progId="Equation.3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360"/>
                          <a:ext cx="975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/>
          <a:srcRect b="65279"/>
          <a:stretch>
            <a:fillRect/>
          </a:stretch>
        </p:blipFill>
        <p:spPr bwMode="auto">
          <a:xfrm>
            <a:off x="928662" y="2285992"/>
            <a:ext cx="7572428" cy="2214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Designs\Capsules.pot</Template>
  <TotalTime>15126</TotalTime>
  <Words>196</Words>
  <Application>Microsoft Office PowerPoint</Application>
  <PresentationFormat>On-screen Show (4:3)</PresentationFormat>
  <Paragraphs>97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Arial</vt:lpstr>
      <vt:lpstr>標楷體</vt:lpstr>
      <vt:lpstr>Monotype Corsiva</vt:lpstr>
      <vt:lpstr>新細明體</vt:lpstr>
      <vt:lpstr>Symbol</vt:lpstr>
      <vt:lpstr>Times New Roman</vt:lpstr>
      <vt:lpstr>Wingdings</vt:lpstr>
      <vt:lpstr>Capsules</vt:lpstr>
      <vt:lpstr>Equation</vt:lpstr>
      <vt:lpstr>Continuous-Time Fourier Transform</vt:lpstr>
      <vt:lpstr>The Topic</vt:lpstr>
      <vt:lpstr>Introduction</vt:lpstr>
      <vt:lpstr>Fourier Transform Pair</vt:lpstr>
      <vt:lpstr>Existence of the Fourier Transform</vt:lpstr>
      <vt:lpstr>Continuous Spectra</vt:lpstr>
      <vt:lpstr>Example</vt:lpstr>
      <vt:lpstr>Example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Example</vt:lpstr>
      <vt:lpstr>PowerPoint Presentation</vt:lpstr>
      <vt:lpstr>Continuous-Time Fourier Transform</vt:lpstr>
      <vt:lpstr>Notation</vt:lpstr>
      <vt:lpstr>Linearity</vt:lpstr>
      <vt:lpstr>PowerPoint Presentation</vt:lpstr>
      <vt:lpstr>PowerPoint Presentation</vt:lpstr>
      <vt:lpstr>Time Scaling</vt:lpstr>
      <vt:lpstr>Time Reversal</vt:lpstr>
      <vt:lpstr>Time Shifting</vt:lpstr>
      <vt:lpstr>Frequency Shifting (Modulation)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</vt:lpstr>
      <vt:lpstr>Example:</vt:lpstr>
      <vt:lpstr>Fourier Transform of f’(t)</vt:lpstr>
      <vt:lpstr>PowerPoint Presentation</vt:lpstr>
      <vt:lpstr>Fourier Transform of f (n)(t)</vt:lpstr>
      <vt:lpstr>PowerPoint Presentation</vt:lpstr>
      <vt:lpstr>Remember</vt:lpstr>
      <vt:lpstr>1</vt:lpstr>
      <vt:lpstr>PowerPoint Presentation</vt:lpstr>
      <vt:lpstr>PowerPoint Presentation</vt:lpstr>
      <vt:lpstr>Continuous-Time Fourier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Continuous-Time Fourier Transform</dc:title>
  <dc:creator>Administrator</dc:creator>
  <cp:lastModifiedBy>usery</cp:lastModifiedBy>
  <cp:revision>227</cp:revision>
  <dcterms:created xsi:type="dcterms:W3CDTF">2001-01-05T02:50:20Z</dcterms:created>
  <dcterms:modified xsi:type="dcterms:W3CDTF">2017-04-18T20:02:08Z</dcterms:modified>
</cp:coreProperties>
</file>